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0"/>
  </p:notesMasterIdLst>
  <p:sldIdLst>
    <p:sldId id="256" r:id="rId2"/>
    <p:sldId id="480" r:id="rId3"/>
    <p:sldId id="485" r:id="rId4"/>
    <p:sldId id="483" r:id="rId5"/>
    <p:sldId id="486" r:id="rId6"/>
    <p:sldId id="487" r:id="rId7"/>
    <p:sldId id="488" r:id="rId8"/>
    <p:sldId id="481" r:id="rId9"/>
    <p:sldId id="489" r:id="rId10"/>
    <p:sldId id="490" r:id="rId11"/>
    <p:sldId id="491" r:id="rId12"/>
    <p:sldId id="492" r:id="rId13"/>
    <p:sldId id="495" r:id="rId14"/>
    <p:sldId id="494" r:id="rId15"/>
    <p:sldId id="496" r:id="rId16"/>
    <p:sldId id="497" r:id="rId17"/>
    <p:sldId id="498" r:id="rId18"/>
    <p:sldId id="4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40"/>
    <a:srgbClr val="FEF4EF"/>
    <a:srgbClr val="3CAAE8"/>
    <a:srgbClr val="FFADD6"/>
    <a:srgbClr val="E46C0A"/>
    <a:srgbClr val="3DAAE7"/>
    <a:srgbClr val="5DA9DD"/>
    <a:srgbClr val="1816F4"/>
    <a:srgbClr val="1C1AFF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FCB6D-C339-DB45-8C61-418C2AFC5EA8}" v="8" dt="2023-05-21T10:29:05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/>
    <p:restoredTop sz="94102"/>
  </p:normalViewPr>
  <p:slideViewPr>
    <p:cSldViewPr snapToGrid="0" snapToObjects="1">
      <p:cViewPr varScale="1">
        <p:scale>
          <a:sx n="119" d="100"/>
          <a:sy n="119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aib Ajaib" userId="9e5664ed-2148-4e65-98a2-06b01fdc9d32" providerId="ADAL" clId="{984FCB6D-C339-DB45-8C61-418C2AFC5EA8}"/>
    <pc:docChg chg="undo custSel addSld delSld modSld sldOrd">
      <pc:chgData name="Shoaib Ajaib" userId="9e5664ed-2148-4e65-98a2-06b01fdc9d32" providerId="ADAL" clId="{984FCB6D-C339-DB45-8C61-418C2AFC5EA8}" dt="2023-05-21T10:29:42.837" v="187" actId="1076"/>
      <pc:docMkLst>
        <pc:docMk/>
      </pc:docMkLst>
      <pc:sldChg chg="add del setBg">
        <pc:chgData name="Shoaib Ajaib" userId="9e5664ed-2148-4e65-98a2-06b01fdc9d32" providerId="ADAL" clId="{984FCB6D-C339-DB45-8C61-418C2AFC5EA8}" dt="2023-05-21T06:11:25.329" v="1"/>
        <pc:sldMkLst>
          <pc:docMk/>
          <pc:sldMk cId="1452299229" sldId="497"/>
        </pc:sldMkLst>
      </pc:sldChg>
      <pc:sldChg chg="modSp add mod">
        <pc:chgData name="Shoaib Ajaib" userId="9e5664ed-2148-4e65-98a2-06b01fdc9d32" providerId="ADAL" clId="{984FCB6D-C339-DB45-8C61-418C2AFC5EA8}" dt="2023-05-21T06:11:45.180" v="8" actId="20577"/>
        <pc:sldMkLst>
          <pc:docMk/>
          <pc:sldMk cId="2936624291" sldId="497"/>
        </pc:sldMkLst>
        <pc:spChg chg="mod">
          <ac:chgData name="Shoaib Ajaib" userId="9e5664ed-2148-4e65-98a2-06b01fdc9d32" providerId="ADAL" clId="{984FCB6D-C339-DB45-8C61-418C2AFC5EA8}" dt="2023-05-21T06:11:45.180" v="8" actId="20577"/>
          <ac:spMkLst>
            <pc:docMk/>
            <pc:sldMk cId="2936624291" sldId="497"/>
            <ac:spMk id="2" creationId="{00000000-0000-0000-0000-000000000000}"/>
          </ac:spMkLst>
        </pc:spChg>
      </pc:sldChg>
      <pc:sldChg chg="addSp delSp modSp add mod ord">
        <pc:chgData name="Shoaib Ajaib" userId="9e5664ed-2148-4e65-98a2-06b01fdc9d32" providerId="ADAL" clId="{984FCB6D-C339-DB45-8C61-418C2AFC5EA8}" dt="2023-05-21T10:29:42.837" v="187" actId="1076"/>
        <pc:sldMkLst>
          <pc:docMk/>
          <pc:sldMk cId="3106561830" sldId="498"/>
        </pc:sldMkLst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4" creationId="{0D739CC7-10FC-ADF5-0CF9-AE20822DB917}"/>
          </ac:spMkLst>
        </pc:spChg>
        <pc:spChg chg="mod">
          <ac:chgData name="Shoaib Ajaib" userId="9e5664ed-2148-4e65-98a2-06b01fdc9d32" providerId="ADAL" clId="{984FCB6D-C339-DB45-8C61-418C2AFC5EA8}" dt="2023-05-21T10:24:46.001" v="125" actId="20577"/>
          <ac:spMkLst>
            <pc:docMk/>
            <pc:sldMk cId="3106561830" sldId="498"/>
            <ac:spMk id="12" creationId="{00000000-0000-0000-0000-000000000000}"/>
          </ac:spMkLst>
        </pc:spChg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14" creationId="{7839C537-B2CD-6ECA-C55E-E396F703483F}"/>
          </ac:spMkLst>
        </pc:spChg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15" creationId="{CD570563-30A1-6FE9-4A18-A4448E60B30A}"/>
          </ac:spMkLst>
        </pc:spChg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39" creationId="{73513F66-C68A-6769-342E-3742169855FC}"/>
          </ac:spMkLst>
        </pc:spChg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51" creationId="{5D6DBBF4-025F-501B-4181-3148F8666453}"/>
          </ac:spMkLst>
        </pc:spChg>
        <pc:spChg chg="del">
          <ac:chgData name="Shoaib Ajaib" userId="9e5664ed-2148-4e65-98a2-06b01fdc9d32" providerId="ADAL" clId="{984FCB6D-C339-DB45-8C61-418C2AFC5EA8}" dt="2023-05-21T06:12:02.938" v="11" actId="478"/>
          <ac:spMkLst>
            <pc:docMk/>
            <pc:sldMk cId="3106561830" sldId="498"/>
            <ac:spMk id="52" creationId="{8FEB7628-31C8-5BEA-A369-C9A8B97BC363}"/>
          </ac:spMkLst>
        </pc:spChg>
        <pc:graphicFrameChg chg="add mod modGraphic">
          <ac:chgData name="Shoaib Ajaib" userId="9e5664ed-2148-4e65-98a2-06b01fdc9d32" providerId="ADAL" clId="{984FCB6D-C339-DB45-8C61-418C2AFC5EA8}" dt="2023-05-21T10:29:37.236" v="186" actId="1076"/>
          <ac:graphicFrameMkLst>
            <pc:docMk/>
            <pc:sldMk cId="3106561830" sldId="498"/>
            <ac:graphicFrameMk id="6" creationId="{1A2C0D2D-9189-E857-DD72-918A5040EB92}"/>
          </ac:graphicFrameMkLst>
        </pc:graphicFrameChg>
        <pc:graphicFrameChg chg="add mod">
          <ac:chgData name="Shoaib Ajaib" userId="9e5664ed-2148-4e65-98a2-06b01fdc9d32" providerId="ADAL" clId="{984FCB6D-C339-DB45-8C61-418C2AFC5EA8}" dt="2023-05-21T10:29:42.837" v="187" actId="1076"/>
          <ac:graphicFrameMkLst>
            <pc:docMk/>
            <pc:sldMk cId="3106561830" sldId="498"/>
            <ac:graphicFrameMk id="7" creationId="{1A57E88D-E4C1-7A9F-8AC7-962380C7B10A}"/>
          </ac:graphicFrameMkLst>
        </pc:graphicFrameChg>
        <pc:picChg chg="add mod modCrop">
          <ac:chgData name="Shoaib Ajaib" userId="9e5664ed-2148-4e65-98a2-06b01fdc9d32" providerId="ADAL" clId="{984FCB6D-C339-DB45-8C61-418C2AFC5EA8}" dt="2023-05-21T10:29:37.236" v="186" actId="1076"/>
          <ac:picMkLst>
            <pc:docMk/>
            <pc:sldMk cId="3106561830" sldId="498"/>
            <ac:picMk id="2" creationId="{BB6ADAFD-5CDF-B9A2-4BFB-FB2BC9AFA4E0}"/>
          </ac:picMkLst>
        </pc:picChg>
        <pc:picChg chg="add mod modCrop">
          <ac:chgData name="Shoaib Ajaib" userId="9e5664ed-2148-4e65-98a2-06b01fdc9d32" providerId="ADAL" clId="{984FCB6D-C339-DB45-8C61-418C2AFC5EA8}" dt="2023-05-21T10:29:42.837" v="187" actId="1076"/>
          <ac:picMkLst>
            <pc:docMk/>
            <pc:sldMk cId="3106561830" sldId="498"/>
            <ac:picMk id="3" creationId="{C7DBCACF-23E9-2FB0-E5CF-E505E092131C}"/>
          </ac:picMkLst>
        </pc:picChg>
        <pc:picChg chg="add mod modCrop">
          <ac:chgData name="Shoaib Ajaib" userId="9e5664ed-2148-4e65-98a2-06b01fdc9d32" providerId="ADAL" clId="{984FCB6D-C339-DB45-8C61-418C2AFC5EA8}" dt="2023-05-21T10:27:16.688" v="160" actId="1076"/>
          <ac:picMkLst>
            <pc:docMk/>
            <pc:sldMk cId="3106561830" sldId="498"/>
            <ac:picMk id="5" creationId="{2538CF9B-0FBF-9D5F-E866-BF3FB601216D}"/>
          </ac:picMkLst>
        </pc:picChg>
        <pc:picChg chg="del">
          <ac:chgData name="Shoaib Ajaib" userId="9e5664ed-2148-4e65-98a2-06b01fdc9d32" providerId="ADAL" clId="{984FCB6D-C339-DB45-8C61-418C2AFC5EA8}" dt="2023-05-21T06:12:04.718" v="12" actId="478"/>
          <ac:picMkLst>
            <pc:docMk/>
            <pc:sldMk cId="3106561830" sldId="498"/>
            <ac:picMk id="8" creationId="{AA4536D0-494B-988A-0C84-928D75D1DBB9}"/>
          </ac:picMkLst>
        </pc:picChg>
        <pc:picChg chg="del">
          <ac:chgData name="Shoaib Ajaib" userId="9e5664ed-2148-4e65-98a2-06b01fdc9d32" providerId="ADAL" clId="{984FCB6D-C339-DB45-8C61-418C2AFC5EA8}" dt="2023-05-21T06:12:02.938" v="11" actId="478"/>
          <ac:picMkLst>
            <pc:docMk/>
            <pc:sldMk cId="3106561830" sldId="498"/>
            <ac:picMk id="36" creationId="{83AB7BA1-0D38-74E7-5496-888794C0389C}"/>
          </ac:picMkLst>
        </pc:picChg>
        <pc:picChg chg="del">
          <ac:chgData name="Shoaib Ajaib" userId="9e5664ed-2148-4e65-98a2-06b01fdc9d32" providerId="ADAL" clId="{984FCB6D-C339-DB45-8C61-418C2AFC5EA8}" dt="2023-05-21T06:12:02.938" v="11" actId="478"/>
          <ac:picMkLst>
            <pc:docMk/>
            <pc:sldMk cId="3106561830" sldId="498"/>
            <ac:picMk id="48" creationId="{3B09C0F1-20E6-D2B0-9DC9-31D845964825}"/>
          </ac:picMkLst>
        </pc:picChg>
        <pc:picChg chg="del">
          <ac:chgData name="Shoaib Ajaib" userId="9e5664ed-2148-4e65-98a2-06b01fdc9d32" providerId="ADAL" clId="{984FCB6D-C339-DB45-8C61-418C2AFC5EA8}" dt="2023-05-21T06:12:02.938" v="11" actId="478"/>
          <ac:picMkLst>
            <pc:docMk/>
            <pc:sldMk cId="3106561830" sldId="498"/>
            <ac:picMk id="50" creationId="{B06FFE29-76E3-7B2E-A723-47502AB7BF23}"/>
          </ac:picMkLst>
        </pc:picChg>
      </pc:sldChg>
      <pc:sldChg chg="add">
        <pc:chgData name="Shoaib Ajaib" userId="9e5664ed-2148-4e65-98a2-06b01fdc9d32" providerId="ADAL" clId="{984FCB6D-C339-DB45-8C61-418C2AFC5EA8}" dt="2023-05-21T06:12:19.324" v="18" actId="2890"/>
        <pc:sldMkLst>
          <pc:docMk/>
          <pc:sldMk cId="3000494333" sldId="4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922CC-7821-EF4A-937D-52855F63406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16538-98E2-FD4F-92F8-BE2CB5F85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3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95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93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3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50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39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4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36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36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59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0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419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89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9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3B555D-8ACF-114F-891E-469DD1C7FC1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4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2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5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3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9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3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55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9E5C5-17E9-9C4B-B29D-80F9FA9209B6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754B1-7EEF-DF4E-B77F-3C01C120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5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40.sv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465" y="3650755"/>
            <a:ext cx="6858000" cy="12418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Shoaib Ajaib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40618" y="74444"/>
            <a:ext cx="2711116" cy="6819181"/>
            <a:chOff x="7367314" y="497733"/>
            <a:chExt cx="1237570" cy="3600000"/>
          </a:xfrm>
        </p:grpSpPr>
        <p:sp>
          <p:nvSpPr>
            <p:cNvPr id="5" name="Rectangle 4"/>
            <p:cNvSpPr/>
            <p:nvPr/>
          </p:nvSpPr>
          <p:spPr>
            <a:xfrm>
              <a:off x="7367314" y="497733"/>
              <a:ext cx="1237570" cy="360000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67314" y="497733"/>
              <a:ext cx="1237570" cy="3600000"/>
              <a:chOff x="7367314" y="497733"/>
              <a:chExt cx="1237570" cy="3600000"/>
            </a:xfrm>
            <a:solidFill>
              <a:schemeClr val="tx1"/>
            </a:solidFill>
          </p:grpSpPr>
          <p:pic>
            <p:nvPicPr>
              <p:cNvPr id="7" name="Picture 6" descr="ai-brain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r="3794"/>
              <a:stretch/>
            </p:blipFill>
            <p:spPr>
              <a:xfrm>
                <a:off x="7367314" y="497733"/>
                <a:ext cx="1237570" cy="1392898"/>
              </a:xfrm>
              <a:prstGeom prst="rect">
                <a:avLst/>
              </a:prstGeom>
              <a:grpFill/>
            </p:spPr>
          </p:pic>
          <p:pic>
            <p:nvPicPr>
              <p:cNvPr id="8" name="Picture 7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538"/>
              <a:stretch/>
            </p:blipFill>
            <p:spPr>
              <a:xfrm>
                <a:off x="8031776" y="1885661"/>
                <a:ext cx="172011" cy="854395"/>
              </a:xfrm>
              <a:prstGeom prst="rect">
                <a:avLst/>
              </a:prstGeom>
              <a:grpFill/>
            </p:spPr>
          </p:pic>
          <p:pic>
            <p:nvPicPr>
              <p:cNvPr id="9" name="Picture 8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41" b="22275"/>
              <a:stretch/>
            </p:blipFill>
            <p:spPr>
              <a:xfrm>
                <a:off x="8031776" y="2732349"/>
                <a:ext cx="172011" cy="608694"/>
              </a:xfrm>
              <a:prstGeom prst="rect">
                <a:avLst/>
              </a:prstGeom>
              <a:grpFill/>
            </p:spPr>
          </p:pic>
          <p:pic>
            <p:nvPicPr>
              <p:cNvPr id="10" name="Picture 9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41" b="7692"/>
              <a:stretch/>
            </p:blipFill>
            <p:spPr>
              <a:xfrm>
                <a:off x="8031776" y="3328201"/>
                <a:ext cx="172011" cy="76953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9193"/>
            <a:ext cx="1618807" cy="161880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629090" y="3455582"/>
            <a:ext cx="7204750" cy="18885"/>
          </a:xfrm>
          <a:prstGeom prst="line">
            <a:avLst/>
          </a:prstGeom>
          <a:ln w="38100">
            <a:solidFill>
              <a:srgbClr val="2B9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202" y="1576738"/>
            <a:ext cx="8155173" cy="17907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rbel" charset="0"/>
                <a:ea typeface="Corbel" charset="0"/>
                <a:cs typeface="Corbel" charset="0"/>
              </a:rPr>
              <a:t>Hyperion Update 27/03/2023</a:t>
            </a:r>
          </a:p>
        </p:txBody>
      </p:sp>
      <p:pic>
        <p:nvPicPr>
          <p:cNvPr id="14" name="Picture 4" descr="Twitter Logo - Transparent Background Twitter Logo Clipart (#14041) -  PinClipart">
            <a:extLst>
              <a:ext uri="{FF2B5EF4-FFF2-40B4-BE49-F238E27FC236}">
                <a16:creationId xmlns:a16="http://schemas.microsoft.com/office/drawing/2014/main" id="{4357D4E7-AA71-9D42-BC8E-CC98A907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23" b="90861" l="6705" r="94091">
                        <a14:foregroundMark x1="68295" y1="8212" x2="68295" y2="8212"/>
                        <a14:foregroundMark x1="90455" y1="9801" x2="90455" y2="9801"/>
                        <a14:foregroundMark x1="91477" y1="18808" x2="91477" y2="18808"/>
                        <a14:foregroundMark x1="91477" y1="8477" x2="91477" y2="8477"/>
                        <a14:foregroundMark x1="94091" y1="16689" x2="94091" y2="16689"/>
                        <a14:foregroundMark x1="91705" y1="7815" x2="91705" y2="7815"/>
                        <a14:foregroundMark x1="71023" y1="6623" x2="71023" y2="6623"/>
                        <a14:foregroundMark x1="8068" y1="18675" x2="8068" y2="18675"/>
                        <a14:foregroundMark x1="6705" y1="83046" x2="6705" y2="83046"/>
                        <a14:foregroundMark x1="33523" y1="90861" x2="33523" y2="90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93" y="4295007"/>
            <a:ext cx="51155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18024E51-470F-C54D-AC1E-91635E1E16E7}"/>
              </a:ext>
            </a:extLst>
          </p:cNvPr>
          <p:cNvSpPr txBox="1">
            <a:spLocks/>
          </p:cNvSpPr>
          <p:nvPr/>
        </p:nvSpPr>
        <p:spPr>
          <a:xfrm>
            <a:off x="3446663" y="4180436"/>
            <a:ext cx="3744536" cy="55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DA9D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@GliomaGenomics</a:t>
            </a:r>
          </a:p>
        </p:txBody>
      </p:sp>
    </p:spTree>
    <p:extLst>
      <p:ext uri="{BB962C8B-B14F-4D97-AF65-F5344CB8AC3E}">
        <p14:creationId xmlns:p14="http://schemas.microsoft.com/office/powerpoint/2010/main" val="14027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6"/>
    </mc:Choice>
    <mc:Fallback xmlns="">
      <p:transition spd="slow" advTm="247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7FA79-F47D-9390-AB01-8C242775B60E}"/>
              </a:ext>
            </a:extLst>
          </p:cNvPr>
          <p:cNvSpPr txBox="1"/>
          <p:nvPr/>
        </p:nvSpPr>
        <p:spPr>
          <a:xfrm>
            <a:off x="2735715" y="893706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DA87D-8783-3A91-5D59-E200D1051699}"/>
              </a:ext>
            </a:extLst>
          </p:cNvPr>
          <p:cNvSpPr txBox="1"/>
          <p:nvPr/>
        </p:nvSpPr>
        <p:spPr>
          <a:xfrm>
            <a:off x="8390092" y="904053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Revised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C87107-1135-1282-81A6-2552039DC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76" t="23733" r="716" b="22623"/>
          <a:stretch/>
        </p:blipFill>
        <p:spPr>
          <a:xfrm>
            <a:off x="11419374" y="2509132"/>
            <a:ext cx="555584" cy="2546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07154D-1E34-4F6E-24F4-560C261EB5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" r="11336"/>
          <a:stretch/>
        </p:blipFill>
        <p:spPr>
          <a:xfrm>
            <a:off x="217042" y="1448442"/>
            <a:ext cx="5420027" cy="4742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F7E324-FD59-90EE-D729-43E7259DB6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9" b="1100"/>
          <a:stretch/>
        </p:blipFill>
        <p:spPr>
          <a:xfrm>
            <a:off x="5844719" y="1448442"/>
            <a:ext cx="5502395" cy="47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0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767EE7-38E2-18E4-565F-ABE330719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5" y="843437"/>
            <a:ext cx="7772400" cy="6014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3B1E0-6439-33AF-357D-E82E3E3D2E30}"/>
              </a:ext>
            </a:extLst>
          </p:cNvPr>
          <p:cNvSpPr txBox="1"/>
          <p:nvPr/>
        </p:nvSpPr>
        <p:spPr>
          <a:xfrm>
            <a:off x="8078377" y="3008735"/>
            <a:ext cx="3979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Neuron (CD56+, NEUN_FOX3+)</a:t>
            </a:r>
          </a:p>
          <a:p>
            <a:r>
              <a:rPr lang="en-US" dirty="0"/>
              <a:t>Astrocyte (GFAP+)</a:t>
            </a:r>
          </a:p>
          <a:p>
            <a:r>
              <a:rPr lang="en-US" dirty="0"/>
              <a:t>Oligodendrocyte (MOG+)</a:t>
            </a:r>
          </a:p>
          <a:p>
            <a:r>
              <a:rPr lang="en-US" dirty="0"/>
              <a:t>Endothelial/Vasculature (SMA+, CD31+)</a:t>
            </a:r>
          </a:p>
        </p:txBody>
      </p:sp>
    </p:spTree>
    <p:extLst>
      <p:ext uri="{BB962C8B-B14F-4D97-AF65-F5344CB8AC3E}">
        <p14:creationId xmlns:p14="http://schemas.microsoft.com/office/powerpoint/2010/main" val="110938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Manual Labelling Scheme – Deconvolution Correlation Comparisons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21FCB-C8E9-3EB6-5D1E-F71A009EC649}"/>
              </a:ext>
            </a:extLst>
          </p:cNvPr>
          <p:cNvSpPr/>
          <p:nvPr/>
        </p:nvSpPr>
        <p:spPr>
          <a:xfrm>
            <a:off x="3503659" y="5486245"/>
            <a:ext cx="510132" cy="60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B0696-6FF6-5DE8-A1C1-A4D61338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99" y="1437863"/>
            <a:ext cx="1696010" cy="518677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69C885A-1A2A-E463-516E-1BCEEE81D0D5}"/>
              </a:ext>
            </a:extLst>
          </p:cNvPr>
          <p:cNvGrpSpPr/>
          <p:nvPr/>
        </p:nvGrpSpPr>
        <p:grpSpPr>
          <a:xfrm>
            <a:off x="2528274" y="868934"/>
            <a:ext cx="7769968" cy="5988804"/>
            <a:chOff x="4235141" y="1269012"/>
            <a:chExt cx="7170866" cy="55270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322F3F-A36D-A08C-7E2C-AD1B2B42EB1B}"/>
                </a:ext>
              </a:extLst>
            </p:cNvPr>
            <p:cNvGrpSpPr/>
            <p:nvPr/>
          </p:nvGrpSpPr>
          <p:grpSpPr>
            <a:xfrm>
              <a:off x="4235141" y="1269012"/>
              <a:ext cx="2523886" cy="5527038"/>
              <a:chOff x="6246206" y="1194395"/>
              <a:chExt cx="2523886" cy="552703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C6427FE-FECD-FC2C-3965-1F63BC8E2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464"/>
              <a:stretch/>
            </p:blipFill>
            <p:spPr>
              <a:xfrm>
                <a:off x="6779507" y="1504335"/>
                <a:ext cx="1315192" cy="521709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418C78-B48E-A92F-634D-EA445229B6C0}"/>
                  </a:ext>
                </a:extLst>
              </p:cNvPr>
              <p:cNvSpPr txBox="1"/>
              <p:nvPr/>
            </p:nvSpPr>
            <p:spPr>
              <a:xfrm>
                <a:off x="6246206" y="1194395"/>
                <a:ext cx="2523886" cy="34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MCP_GBM </a:t>
                </a:r>
              </a:p>
            </p:txBody>
          </p:sp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36C909A-EFB8-5609-90C9-AFA7CBD1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25896" y="1387968"/>
              <a:ext cx="1326179" cy="530471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9DE9D93-BAAB-97AB-DBE4-ABDBBC21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18898" y="1378889"/>
              <a:ext cx="1326179" cy="5304716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9001B63-3E75-BA88-A368-D3A0F5978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06806" y="1422837"/>
              <a:ext cx="1315192" cy="5260768"/>
            </a:xfrm>
            <a:prstGeom prst="rect">
              <a:avLst/>
            </a:prstGeom>
          </p:spPr>
        </p:pic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A0B96318-83F1-F654-EB62-7CF8394EFA23}"/>
                </a:ext>
              </a:extLst>
            </p:cNvPr>
            <p:cNvSpPr/>
            <p:nvPr/>
          </p:nvSpPr>
          <p:spPr>
            <a:xfrm>
              <a:off x="7959049" y="2604820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Up Arrow 32">
              <a:extLst>
                <a:ext uri="{FF2B5EF4-FFF2-40B4-BE49-F238E27FC236}">
                  <a16:creationId xmlns:a16="http://schemas.microsoft.com/office/drawing/2014/main" id="{70AD9890-CBCB-6049-2FE3-4E8A2AA7F99B}"/>
                </a:ext>
              </a:extLst>
            </p:cNvPr>
            <p:cNvSpPr/>
            <p:nvPr/>
          </p:nvSpPr>
          <p:spPr>
            <a:xfrm>
              <a:off x="6116747" y="1578952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D34EBBD8-9C16-FAA8-E2C1-86361A9AECF2}"/>
                </a:ext>
              </a:extLst>
            </p:cNvPr>
            <p:cNvSpPr/>
            <p:nvPr/>
          </p:nvSpPr>
          <p:spPr>
            <a:xfrm flipV="1">
              <a:off x="6159229" y="2645677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Up Arrow 34">
              <a:extLst>
                <a:ext uri="{FF2B5EF4-FFF2-40B4-BE49-F238E27FC236}">
                  <a16:creationId xmlns:a16="http://schemas.microsoft.com/office/drawing/2014/main" id="{C3F94B3F-2278-2215-2697-A2EB72D28BB1}"/>
                </a:ext>
              </a:extLst>
            </p:cNvPr>
            <p:cNvSpPr/>
            <p:nvPr/>
          </p:nvSpPr>
          <p:spPr>
            <a:xfrm flipV="1">
              <a:off x="6134658" y="3680130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2C4AC95C-6953-5E6C-5068-038F86E8B373}"/>
                </a:ext>
              </a:extLst>
            </p:cNvPr>
            <p:cNvSpPr/>
            <p:nvPr/>
          </p:nvSpPr>
          <p:spPr>
            <a:xfrm>
              <a:off x="6134657" y="4745186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5A7E63CC-0E75-EA47-C29C-3DECCF796623}"/>
                </a:ext>
              </a:extLst>
            </p:cNvPr>
            <p:cNvSpPr/>
            <p:nvPr/>
          </p:nvSpPr>
          <p:spPr>
            <a:xfrm flipV="1">
              <a:off x="6134656" y="5781308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E452BB30-D004-7326-37AC-D4C75A65927F}"/>
                </a:ext>
              </a:extLst>
            </p:cNvPr>
            <p:cNvSpPr/>
            <p:nvPr/>
          </p:nvSpPr>
          <p:spPr>
            <a:xfrm>
              <a:off x="7958485" y="1578952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33E4A0E-8CC6-712F-F307-476690822BFF}"/>
                </a:ext>
              </a:extLst>
            </p:cNvPr>
            <p:cNvSpPr/>
            <p:nvPr/>
          </p:nvSpPr>
          <p:spPr>
            <a:xfrm>
              <a:off x="8001481" y="3675336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Up Arrow 40">
              <a:extLst>
                <a:ext uri="{FF2B5EF4-FFF2-40B4-BE49-F238E27FC236}">
                  <a16:creationId xmlns:a16="http://schemas.microsoft.com/office/drawing/2014/main" id="{86BB1DEF-FFCE-DA8A-F3DC-2B0802CE7523}"/>
                </a:ext>
              </a:extLst>
            </p:cNvPr>
            <p:cNvSpPr/>
            <p:nvPr/>
          </p:nvSpPr>
          <p:spPr>
            <a:xfrm>
              <a:off x="7999045" y="4658643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4BEA1642-1721-9778-5428-A412484EB08C}"/>
                </a:ext>
              </a:extLst>
            </p:cNvPr>
            <p:cNvSpPr/>
            <p:nvPr/>
          </p:nvSpPr>
          <p:spPr>
            <a:xfrm flipV="1">
              <a:off x="7970807" y="5695316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D1164661-8441-171F-CFD9-7FC41BA8A2DC}"/>
                </a:ext>
              </a:extLst>
            </p:cNvPr>
            <p:cNvSpPr/>
            <p:nvPr/>
          </p:nvSpPr>
          <p:spPr>
            <a:xfrm>
              <a:off x="9571830" y="1578952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8DE3F686-ED65-4D29-F80A-39214E9041FB}"/>
                </a:ext>
              </a:extLst>
            </p:cNvPr>
            <p:cNvSpPr/>
            <p:nvPr/>
          </p:nvSpPr>
          <p:spPr>
            <a:xfrm>
              <a:off x="9571829" y="2608045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Up Arrow 44">
              <a:extLst>
                <a:ext uri="{FF2B5EF4-FFF2-40B4-BE49-F238E27FC236}">
                  <a16:creationId xmlns:a16="http://schemas.microsoft.com/office/drawing/2014/main" id="{A1BD3CC2-48E3-1918-6D1A-8EA195031D00}"/>
                </a:ext>
              </a:extLst>
            </p:cNvPr>
            <p:cNvSpPr/>
            <p:nvPr/>
          </p:nvSpPr>
          <p:spPr>
            <a:xfrm flipV="1">
              <a:off x="9571829" y="3629539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AE14E543-8C6A-FA91-ACC5-4F8586DC2ED2}"/>
                </a:ext>
              </a:extLst>
            </p:cNvPr>
            <p:cNvSpPr/>
            <p:nvPr/>
          </p:nvSpPr>
          <p:spPr>
            <a:xfrm>
              <a:off x="9594106" y="4658642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CAFF9FB6-0B14-104C-4D79-50CE293120AC}"/>
                </a:ext>
              </a:extLst>
            </p:cNvPr>
            <p:cNvSpPr/>
            <p:nvPr/>
          </p:nvSpPr>
          <p:spPr>
            <a:xfrm>
              <a:off x="9571829" y="5672528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84673E84-BDE4-302A-8A0E-22712AA3DEE8}"/>
                </a:ext>
              </a:extLst>
            </p:cNvPr>
            <p:cNvSpPr/>
            <p:nvPr/>
          </p:nvSpPr>
          <p:spPr>
            <a:xfrm flipV="1">
              <a:off x="11217186" y="1584361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7AD810A1-77C8-B058-E39D-F5A2ED129D38}"/>
                </a:ext>
              </a:extLst>
            </p:cNvPr>
            <p:cNvSpPr/>
            <p:nvPr/>
          </p:nvSpPr>
          <p:spPr>
            <a:xfrm>
              <a:off x="11253324" y="2609282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D66FA8B0-B6D6-3518-AAFB-8F1D0AA8E224}"/>
                </a:ext>
              </a:extLst>
            </p:cNvPr>
            <p:cNvSpPr/>
            <p:nvPr/>
          </p:nvSpPr>
          <p:spPr>
            <a:xfrm>
              <a:off x="11233744" y="3629538"/>
              <a:ext cx="152683" cy="308247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8F209B48-05AA-98B1-33EF-C9D30D20D0DA}"/>
                </a:ext>
              </a:extLst>
            </p:cNvPr>
            <p:cNvSpPr/>
            <p:nvPr/>
          </p:nvSpPr>
          <p:spPr>
            <a:xfrm flipV="1">
              <a:off x="11217865" y="4649794"/>
              <a:ext cx="152683" cy="308247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220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Manual Labelling Scheme – Deconvolution Correlation Comparisons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21FCB-C8E9-3EB6-5D1E-F71A009EC649}"/>
              </a:ext>
            </a:extLst>
          </p:cNvPr>
          <p:cNvSpPr/>
          <p:nvPr/>
        </p:nvSpPr>
        <p:spPr>
          <a:xfrm>
            <a:off x="3503659" y="5486245"/>
            <a:ext cx="510132" cy="60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B0696-6FF6-5DE8-A1C1-A4D61338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29" b="39508"/>
          <a:stretch/>
        </p:blipFill>
        <p:spPr>
          <a:xfrm>
            <a:off x="1297288" y="2235942"/>
            <a:ext cx="1696010" cy="2399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427FE-FECD-FC2C-3965-1F63BC8E20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99" b="39401"/>
          <a:stretch/>
        </p:blipFill>
        <p:spPr>
          <a:xfrm>
            <a:off x="3106132" y="2296012"/>
            <a:ext cx="1425072" cy="22544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39CC7-10FC-ADF5-0CF9-AE20822DB917}"/>
              </a:ext>
            </a:extLst>
          </p:cNvPr>
          <p:cNvSpPr txBox="1"/>
          <p:nvPr/>
        </p:nvSpPr>
        <p:spPr>
          <a:xfrm>
            <a:off x="4304108" y="1062358"/>
            <a:ext cx="273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Primary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9C537-B2CD-6ECA-C55E-E396F703483F}"/>
              </a:ext>
            </a:extLst>
          </p:cNvPr>
          <p:cNvSpPr txBox="1"/>
          <p:nvPr/>
        </p:nvSpPr>
        <p:spPr>
          <a:xfrm>
            <a:off x="6116348" y="1026793"/>
            <a:ext cx="273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Recurrent</a:t>
            </a: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D34EBBD8-9C16-FAA8-E2C1-86361A9AECF2}"/>
              </a:ext>
            </a:extLst>
          </p:cNvPr>
          <p:cNvSpPr/>
          <p:nvPr/>
        </p:nvSpPr>
        <p:spPr>
          <a:xfrm flipV="1">
            <a:off x="4613113" y="2360615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3F94B3F-2278-2215-2697-A2EB72D28BB1}"/>
              </a:ext>
            </a:extLst>
          </p:cNvPr>
          <p:cNvSpPr/>
          <p:nvPr/>
        </p:nvSpPr>
        <p:spPr>
          <a:xfrm flipV="1">
            <a:off x="4586489" y="3481493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A7E63CC-0E75-EA47-C29C-3DECCF796623}"/>
              </a:ext>
            </a:extLst>
          </p:cNvPr>
          <p:cNvSpPr/>
          <p:nvPr/>
        </p:nvSpPr>
        <p:spPr>
          <a:xfrm flipV="1">
            <a:off x="4608391" y="4778784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499674-4D8D-8129-C456-2752BCA674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252" b="39341"/>
          <a:stretch/>
        </p:blipFill>
        <p:spPr>
          <a:xfrm>
            <a:off x="4982478" y="2332253"/>
            <a:ext cx="1391878" cy="22069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45988A-450C-B44C-60E0-BF02812ED3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2252" b="39518"/>
          <a:stretch/>
        </p:blipFill>
        <p:spPr>
          <a:xfrm>
            <a:off x="6750790" y="2331823"/>
            <a:ext cx="1391878" cy="2206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570563-30A1-6FE9-4A18-A4448E60B30A}"/>
              </a:ext>
            </a:extLst>
          </p:cNvPr>
          <p:cNvSpPr txBox="1"/>
          <p:nvPr/>
        </p:nvSpPr>
        <p:spPr>
          <a:xfrm>
            <a:off x="3328210" y="1041464"/>
            <a:ext cx="86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D32FDBB2-113C-69CD-9152-5C022F7AA9D6}"/>
              </a:ext>
            </a:extLst>
          </p:cNvPr>
          <p:cNvSpPr/>
          <p:nvPr/>
        </p:nvSpPr>
        <p:spPr>
          <a:xfrm flipV="1">
            <a:off x="6436246" y="2360615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824AFEB-DDA6-FF20-FA22-83A4E76F9831}"/>
              </a:ext>
            </a:extLst>
          </p:cNvPr>
          <p:cNvSpPr/>
          <p:nvPr/>
        </p:nvSpPr>
        <p:spPr>
          <a:xfrm flipV="1">
            <a:off x="8209053" y="2382424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68488193-70C1-5584-F2FC-2F28502160DA}"/>
              </a:ext>
            </a:extLst>
          </p:cNvPr>
          <p:cNvSpPr/>
          <p:nvPr/>
        </p:nvSpPr>
        <p:spPr>
          <a:xfrm>
            <a:off x="6435740" y="3463323"/>
            <a:ext cx="165439" cy="334000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3F75E3-6473-2762-342A-FBE3DDF4A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849"/>
          <a:stretch/>
        </p:blipFill>
        <p:spPr>
          <a:xfrm>
            <a:off x="3124001" y="4681479"/>
            <a:ext cx="1425072" cy="1179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7B831F-659B-EC82-BA5B-89CA91D7B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16" t="84889" b="3257"/>
          <a:stretch/>
        </p:blipFill>
        <p:spPr>
          <a:xfrm>
            <a:off x="1742738" y="4720963"/>
            <a:ext cx="1047865" cy="61483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51DE07E-17E0-C659-360F-C76FD39DBF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9890"/>
          <a:stretch/>
        </p:blipFill>
        <p:spPr>
          <a:xfrm>
            <a:off x="4975543" y="4681479"/>
            <a:ext cx="1391878" cy="1119627"/>
          </a:xfrm>
          <a:prstGeom prst="rect">
            <a:avLst/>
          </a:prstGeom>
        </p:spPr>
      </p:pic>
      <p:sp>
        <p:nvSpPr>
          <p:cNvPr id="23" name="Up Arrow 22">
            <a:extLst>
              <a:ext uri="{FF2B5EF4-FFF2-40B4-BE49-F238E27FC236}">
                <a16:creationId xmlns:a16="http://schemas.microsoft.com/office/drawing/2014/main" id="{30FF7C22-0806-87FA-DF45-1424AF88A0B7}"/>
              </a:ext>
            </a:extLst>
          </p:cNvPr>
          <p:cNvSpPr/>
          <p:nvPr/>
        </p:nvSpPr>
        <p:spPr>
          <a:xfrm flipV="1">
            <a:off x="6465913" y="4741171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903EC6A-6B84-E3A8-3DC1-C8C97CD130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9552" b="1"/>
          <a:stretch/>
        </p:blipFill>
        <p:spPr>
          <a:xfrm>
            <a:off x="6757780" y="4681479"/>
            <a:ext cx="1391878" cy="11383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FB199F-56A1-A4CB-50A2-04F219FCAD4D}"/>
              </a:ext>
            </a:extLst>
          </p:cNvPr>
          <p:cNvSpPr txBox="1"/>
          <p:nvPr/>
        </p:nvSpPr>
        <p:spPr>
          <a:xfrm>
            <a:off x="2451294" y="1891791"/>
            <a:ext cx="27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MCP_GBM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5B31AE-318F-E88F-899C-066C6B22A629}"/>
              </a:ext>
            </a:extLst>
          </p:cNvPr>
          <p:cNvSpPr txBox="1"/>
          <p:nvPr/>
        </p:nvSpPr>
        <p:spPr>
          <a:xfrm>
            <a:off x="4408110" y="1885701"/>
            <a:ext cx="27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MCP_GBM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206C2-E723-99E5-A323-2BAF3DFBA602}"/>
              </a:ext>
            </a:extLst>
          </p:cNvPr>
          <p:cNvSpPr txBox="1"/>
          <p:nvPr/>
        </p:nvSpPr>
        <p:spPr>
          <a:xfrm>
            <a:off x="6116348" y="1880531"/>
            <a:ext cx="27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MCP_GBM </a:t>
            </a:r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E58F56ED-37FA-8A2D-D5E6-1A3A1350884C}"/>
              </a:ext>
            </a:extLst>
          </p:cNvPr>
          <p:cNvSpPr/>
          <p:nvPr/>
        </p:nvSpPr>
        <p:spPr>
          <a:xfrm>
            <a:off x="8225283" y="3463323"/>
            <a:ext cx="165439" cy="334000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F01A8EA1-1A34-B4E2-D79F-A2CE3E1783EC}"/>
              </a:ext>
            </a:extLst>
          </p:cNvPr>
          <p:cNvSpPr/>
          <p:nvPr/>
        </p:nvSpPr>
        <p:spPr>
          <a:xfrm flipV="1">
            <a:off x="8225282" y="4729612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Manual Labelling Scheme – Deconvolution Correlation Comparisons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21FCB-C8E9-3EB6-5D1E-F71A009EC649}"/>
              </a:ext>
            </a:extLst>
          </p:cNvPr>
          <p:cNvSpPr/>
          <p:nvPr/>
        </p:nvSpPr>
        <p:spPr>
          <a:xfrm>
            <a:off x="3503659" y="5486245"/>
            <a:ext cx="510132" cy="60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04D90-6CC3-54AA-EDE5-0ABE46102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53" r="86937" b="9137"/>
          <a:stretch/>
        </p:blipFill>
        <p:spPr>
          <a:xfrm>
            <a:off x="2883472" y="1305662"/>
            <a:ext cx="787330" cy="491294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A3812B2-C0F9-0691-D884-F958DE3FCF6F}"/>
              </a:ext>
            </a:extLst>
          </p:cNvPr>
          <p:cNvGrpSpPr/>
          <p:nvPr/>
        </p:nvGrpSpPr>
        <p:grpSpPr>
          <a:xfrm>
            <a:off x="3763028" y="1003461"/>
            <a:ext cx="5231443" cy="5658523"/>
            <a:chOff x="5568508" y="1024979"/>
            <a:chExt cx="5231443" cy="565852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E1D87B-42F9-FF35-D62A-CF4304794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5042" y="1024979"/>
              <a:ext cx="1367727" cy="5658522"/>
            </a:xfrm>
            <a:prstGeom prst="rect">
              <a:avLst/>
            </a:prstGeom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AB42F9E0-B24F-ECEA-CE6D-9CB3D4E6817C}"/>
                </a:ext>
              </a:extLst>
            </p:cNvPr>
            <p:cNvSpPr/>
            <p:nvPr/>
          </p:nvSpPr>
          <p:spPr>
            <a:xfrm>
              <a:off x="10617102" y="1285785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D3259260-6224-D788-3518-FE9DD19C8EBB}"/>
                </a:ext>
              </a:extLst>
            </p:cNvPr>
            <p:cNvSpPr/>
            <p:nvPr/>
          </p:nvSpPr>
          <p:spPr>
            <a:xfrm flipV="1">
              <a:off x="10599531" y="2628362"/>
              <a:ext cx="165439" cy="334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A7A2A969-E047-AD18-86EA-6ADCAC327D24}"/>
                </a:ext>
              </a:extLst>
            </p:cNvPr>
            <p:cNvSpPr/>
            <p:nvPr/>
          </p:nvSpPr>
          <p:spPr>
            <a:xfrm flipV="1">
              <a:off x="10617102" y="3970939"/>
              <a:ext cx="165439" cy="334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764B0C88-7045-12E0-1068-ACEC0B6C79ED}"/>
                </a:ext>
              </a:extLst>
            </p:cNvPr>
            <p:cNvSpPr/>
            <p:nvPr/>
          </p:nvSpPr>
          <p:spPr>
            <a:xfrm>
              <a:off x="10634512" y="5281591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368812-F3FB-BB4B-9366-2D9B98ACF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8508" y="1024979"/>
              <a:ext cx="1395805" cy="5583219"/>
            </a:xfrm>
            <a:prstGeom prst="rect">
              <a:avLst/>
            </a:prstGeom>
          </p:spPr>
        </p:pic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F94CBE2A-CA60-3698-D55E-AD2970CEFD38}"/>
                </a:ext>
              </a:extLst>
            </p:cNvPr>
            <p:cNvSpPr/>
            <p:nvPr/>
          </p:nvSpPr>
          <p:spPr>
            <a:xfrm>
              <a:off x="7035498" y="1301658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D336955C-B7EF-2BE2-5E24-770D94665B43}"/>
                </a:ext>
              </a:extLst>
            </p:cNvPr>
            <p:cNvSpPr/>
            <p:nvPr/>
          </p:nvSpPr>
          <p:spPr>
            <a:xfrm flipV="1">
              <a:off x="7035498" y="2666016"/>
              <a:ext cx="165439" cy="334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4E7808D2-60A5-0099-25B8-81F93FC22595}"/>
                </a:ext>
              </a:extLst>
            </p:cNvPr>
            <p:cNvSpPr/>
            <p:nvPr/>
          </p:nvSpPr>
          <p:spPr>
            <a:xfrm>
              <a:off x="7043994" y="4008593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>
              <a:extLst>
                <a:ext uri="{FF2B5EF4-FFF2-40B4-BE49-F238E27FC236}">
                  <a16:creationId xmlns:a16="http://schemas.microsoft.com/office/drawing/2014/main" id="{01FEE4F0-A314-2B72-C2A3-BB398FFBE504}"/>
                </a:ext>
              </a:extLst>
            </p:cNvPr>
            <p:cNvSpPr/>
            <p:nvPr/>
          </p:nvSpPr>
          <p:spPr>
            <a:xfrm>
              <a:off x="7035497" y="5319245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5564572-15A9-2BF5-D6AB-864EC2BE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82362" y="1024979"/>
              <a:ext cx="1414631" cy="5658523"/>
            </a:xfrm>
            <a:prstGeom prst="rect">
              <a:avLst/>
            </a:prstGeom>
          </p:spPr>
        </p:pic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FDEDA8DA-17ED-DCF1-4705-2B7E364035AD}"/>
                </a:ext>
              </a:extLst>
            </p:cNvPr>
            <p:cNvSpPr/>
            <p:nvPr/>
          </p:nvSpPr>
          <p:spPr>
            <a:xfrm>
              <a:off x="8886461" y="1252744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Up Arrow 28">
              <a:extLst>
                <a:ext uri="{FF2B5EF4-FFF2-40B4-BE49-F238E27FC236}">
                  <a16:creationId xmlns:a16="http://schemas.microsoft.com/office/drawing/2014/main" id="{35A1ACCA-7C25-8E51-EAA7-1C405AD26275}"/>
                </a:ext>
              </a:extLst>
            </p:cNvPr>
            <p:cNvSpPr/>
            <p:nvPr/>
          </p:nvSpPr>
          <p:spPr>
            <a:xfrm flipV="1">
              <a:off x="8884200" y="2634008"/>
              <a:ext cx="165439" cy="334000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>
              <a:extLst>
                <a:ext uri="{FF2B5EF4-FFF2-40B4-BE49-F238E27FC236}">
                  <a16:creationId xmlns:a16="http://schemas.microsoft.com/office/drawing/2014/main" id="{439E4796-661A-BB81-CA59-6CA0298D15C4}"/>
                </a:ext>
              </a:extLst>
            </p:cNvPr>
            <p:cNvSpPr/>
            <p:nvPr/>
          </p:nvSpPr>
          <p:spPr>
            <a:xfrm>
              <a:off x="8884200" y="3972824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27F9A09A-9EDD-ABB5-F0D0-48EE5BA188DE}"/>
                </a:ext>
              </a:extLst>
            </p:cNvPr>
            <p:cNvSpPr/>
            <p:nvPr/>
          </p:nvSpPr>
          <p:spPr>
            <a:xfrm>
              <a:off x="8884200" y="5319245"/>
              <a:ext cx="165439" cy="334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98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Manual Labelling Scheme – Deconvolution Correlation Comparisons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39CC7-10FC-ADF5-0CF9-AE20822DB917}"/>
              </a:ext>
            </a:extLst>
          </p:cNvPr>
          <p:cNvSpPr txBox="1"/>
          <p:nvPr/>
        </p:nvSpPr>
        <p:spPr>
          <a:xfrm>
            <a:off x="4526540" y="2023095"/>
            <a:ext cx="273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Primary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9C537-B2CD-6ECA-C55E-E396F703483F}"/>
              </a:ext>
            </a:extLst>
          </p:cNvPr>
          <p:cNvSpPr txBox="1"/>
          <p:nvPr/>
        </p:nvSpPr>
        <p:spPr>
          <a:xfrm>
            <a:off x="7410374" y="2023095"/>
            <a:ext cx="2734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Recurrent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70563-30A1-6FE9-4A18-A4448E60B30A}"/>
              </a:ext>
            </a:extLst>
          </p:cNvPr>
          <p:cNvSpPr txBox="1"/>
          <p:nvPr/>
        </p:nvSpPr>
        <p:spPr>
          <a:xfrm>
            <a:off x="1973530" y="2052944"/>
            <a:ext cx="2232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536D0-494B-988A-0C84-928D75D1D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8946" r="86587" b="55549"/>
          <a:stretch/>
        </p:blipFill>
        <p:spPr>
          <a:xfrm>
            <a:off x="1040744" y="3859702"/>
            <a:ext cx="808372" cy="35258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3AB7BA1-0D38-74E7-5496-888794C038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6844" b="48728"/>
          <a:stretch/>
        </p:blipFill>
        <p:spPr>
          <a:xfrm>
            <a:off x="1740421" y="2694133"/>
            <a:ext cx="2355419" cy="2301497"/>
          </a:xfrm>
          <a:prstGeom prst="rect">
            <a:avLst/>
          </a:prstGeom>
        </p:spPr>
      </p:pic>
      <p:sp>
        <p:nvSpPr>
          <p:cNvPr id="39" name="Up Arrow 38">
            <a:extLst>
              <a:ext uri="{FF2B5EF4-FFF2-40B4-BE49-F238E27FC236}">
                <a16:creationId xmlns:a16="http://schemas.microsoft.com/office/drawing/2014/main" id="{73513F66-C68A-6769-342E-3742169855FC}"/>
              </a:ext>
            </a:extLst>
          </p:cNvPr>
          <p:cNvSpPr/>
          <p:nvPr/>
        </p:nvSpPr>
        <p:spPr>
          <a:xfrm flipV="1">
            <a:off x="4221388" y="2802289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3B09C0F1-20E6-D2B0-9DC9-31D8459648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7131" b="48442"/>
          <a:stretch/>
        </p:blipFill>
        <p:spPr>
          <a:xfrm>
            <a:off x="4683437" y="2694133"/>
            <a:ext cx="2355419" cy="230149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06FFE29-76E3-7B2E-A723-47502AB7BF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53" t="27217" r="-1953" b="49402"/>
          <a:stretch/>
        </p:blipFill>
        <p:spPr>
          <a:xfrm>
            <a:off x="7483722" y="2694132"/>
            <a:ext cx="2460939" cy="2301497"/>
          </a:xfrm>
          <a:prstGeom prst="rect">
            <a:avLst/>
          </a:prstGeom>
        </p:spPr>
      </p:pic>
      <p:sp>
        <p:nvSpPr>
          <p:cNvPr id="51" name="Up Arrow 50">
            <a:extLst>
              <a:ext uri="{FF2B5EF4-FFF2-40B4-BE49-F238E27FC236}">
                <a16:creationId xmlns:a16="http://schemas.microsoft.com/office/drawing/2014/main" id="{5D6DBBF4-025F-501B-4181-3148F8666453}"/>
              </a:ext>
            </a:extLst>
          </p:cNvPr>
          <p:cNvSpPr/>
          <p:nvPr/>
        </p:nvSpPr>
        <p:spPr>
          <a:xfrm flipV="1">
            <a:off x="7095849" y="2793068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8FEB7628-31C8-5BEA-A369-C9A8B97BC363}"/>
              </a:ext>
            </a:extLst>
          </p:cNvPr>
          <p:cNvSpPr/>
          <p:nvPr/>
        </p:nvSpPr>
        <p:spPr>
          <a:xfrm flipV="1">
            <a:off x="10009904" y="2793068"/>
            <a:ext cx="165439" cy="33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465" y="3650755"/>
            <a:ext cx="6858000" cy="12418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Shoaib Ajaib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40618" y="74444"/>
            <a:ext cx="2711116" cy="6819181"/>
            <a:chOff x="7367314" y="497733"/>
            <a:chExt cx="1237570" cy="3600000"/>
          </a:xfrm>
        </p:grpSpPr>
        <p:sp>
          <p:nvSpPr>
            <p:cNvPr id="5" name="Rectangle 4"/>
            <p:cNvSpPr/>
            <p:nvPr/>
          </p:nvSpPr>
          <p:spPr>
            <a:xfrm>
              <a:off x="7367314" y="497733"/>
              <a:ext cx="1237570" cy="3600000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67314" y="497733"/>
              <a:ext cx="1237570" cy="3600000"/>
              <a:chOff x="7367314" y="497733"/>
              <a:chExt cx="1237570" cy="3600000"/>
            </a:xfrm>
            <a:solidFill>
              <a:schemeClr val="tx1"/>
            </a:solidFill>
          </p:grpSpPr>
          <p:pic>
            <p:nvPicPr>
              <p:cNvPr id="7" name="Picture 6" descr="ai-brain.jp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0" r="3794"/>
              <a:stretch/>
            </p:blipFill>
            <p:spPr>
              <a:xfrm>
                <a:off x="7367314" y="497733"/>
                <a:ext cx="1237570" cy="1392898"/>
              </a:xfrm>
              <a:prstGeom prst="rect">
                <a:avLst/>
              </a:prstGeom>
              <a:grpFill/>
            </p:spPr>
          </p:pic>
          <p:pic>
            <p:nvPicPr>
              <p:cNvPr id="8" name="Picture 7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538"/>
              <a:stretch/>
            </p:blipFill>
            <p:spPr>
              <a:xfrm>
                <a:off x="8031776" y="1885661"/>
                <a:ext cx="172011" cy="854395"/>
              </a:xfrm>
              <a:prstGeom prst="rect">
                <a:avLst/>
              </a:prstGeom>
              <a:grpFill/>
            </p:spPr>
          </p:pic>
          <p:pic>
            <p:nvPicPr>
              <p:cNvPr id="9" name="Picture 8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41" b="22275"/>
              <a:stretch/>
            </p:blipFill>
            <p:spPr>
              <a:xfrm>
                <a:off x="8031776" y="2732349"/>
                <a:ext cx="172011" cy="608694"/>
              </a:xfrm>
              <a:prstGeom prst="rect">
                <a:avLst/>
              </a:prstGeom>
              <a:grpFill/>
            </p:spPr>
          </p:pic>
          <p:pic>
            <p:nvPicPr>
              <p:cNvPr id="10" name="Picture 9" descr="dna_black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41" b="7692"/>
              <a:stretch/>
            </p:blipFill>
            <p:spPr>
              <a:xfrm>
                <a:off x="8031776" y="3328201"/>
                <a:ext cx="172011" cy="769532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9193"/>
            <a:ext cx="1618807" cy="161880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629090" y="3455582"/>
            <a:ext cx="7204750" cy="18885"/>
          </a:xfrm>
          <a:prstGeom prst="line">
            <a:avLst/>
          </a:prstGeom>
          <a:ln w="38100">
            <a:solidFill>
              <a:srgbClr val="2B9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5202" y="1576738"/>
            <a:ext cx="8155173" cy="17907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rbel" charset="0"/>
                <a:ea typeface="Corbel" charset="0"/>
                <a:cs typeface="Corbel" charset="0"/>
              </a:rPr>
              <a:t>Hyperion Update 22/04/2023</a:t>
            </a:r>
          </a:p>
        </p:txBody>
      </p:sp>
      <p:pic>
        <p:nvPicPr>
          <p:cNvPr id="14" name="Picture 4" descr="Twitter Logo - Transparent Background Twitter Logo Clipart (#14041) -  PinClipart">
            <a:extLst>
              <a:ext uri="{FF2B5EF4-FFF2-40B4-BE49-F238E27FC236}">
                <a16:creationId xmlns:a16="http://schemas.microsoft.com/office/drawing/2014/main" id="{4357D4E7-AA71-9D42-BC8E-CC98A9075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23" b="90861" l="6705" r="94091">
                        <a14:foregroundMark x1="68295" y1="8212" x2="68295" y2="8212"/>
                        <a14:foregroundMark x1="90455" y1="9801" x2="90455" y2="9801"/>
                        <a14:foregroundMark x1="91477" y1="18808" x2="91477" y2="18808"/>
                        <a14:foregroundMark x1="91477" y1="8477" x2="91477" y2="8477"/>
                        <a14:foregroundMark x1="94091" y1="16689" x2="94091" y2="16689"/>
                        <a14:foregroundMark x1="91705" y1="7815" x2="91705" y2="7815"/>
                        <a14:foregroundMark x1="71023" y1="6623" x2="71023" y2="6623"/>
                        <a14:foregroundMark x1="8068" y1="18675" x2="8068" y2="18675"/>
                        <a14:foregroundMark x1="6705" y1="83046" x2="6705" y2="83046"/>
                        <a14:foregroundMark x1="33523" y1="90861" x2="33523" y2="90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93" y="4295007"/>
            <a:ext cx="51155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18024E51-470F-C54D-AC1E-91635E1E16E7}"/>
              </a:ext>
            </a:extLst>
          </p:cNvPr>
          <p:cNvSpPr txBox="1">
            <a:spLocks/>
          </p:cNvSpPr>
          <p:nvPr/>
        </p:nvSpPr>
        <p:spPr>
          <a:xfrm>
            <a:off x="3446663" y="4180436"/>
            <a:ext cx="3744536" cy="553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DA9DD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@GliomaGenomics</a:t>
            </a:r>
          </a:p>
        </p:txBody>
      </p:sp>
    </p:spTree>
    <p:extLst>
      <p:ext uri="{BB962C8B-B14F-4D97-AF65-F5344CB8AC3E}">
        <p14:creationId xmlns:p14="http://schemas.microsoft.com/office/powerpoint/2010/main" val="29366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6"/>
    </mc:Choice>
    <mc:Fallback xmlns="">
      <p:transition spd="slow" advTm="247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Cell Prevalence’s - Going to a lower resolution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6ADAFD-5CDF-B9A2-4BFB-FB2BC9AFA4E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40" t="1340" r="16308" b="2644"/>
          <a:stretch/>
        </p:blipFill>
        <p:spPr>
          <a:xfrm>
            <a:off x="1401557" y="958006"/>
            <a:ext cx="3600000" cy="46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BCACF-23E9-2FB0-E5CF-E505E092131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r="15189"/>
          <a:stretch/>
        </p:blipFill>
        <p:spPr>
          <a:xfrm>
            <a:off x="6383412" y="958006"/>
            <a:ext cx="3600000" cy="46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8CF9B-0FBF-9D5F-E866-BF3FB601216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85478" t="41799" r="1488" b="47772"/>
          <a:stretch/>
        </p:blipFill>
        <p:spPr>
          <a:xfrm>
            <a:off x="10608622" y="804333"/>
            <a:ext cx="1284983" cy="104479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2C0D2D-9189-E857-DD72-918A5040E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56934"/>
              </p:ext>
            </p:extLst>
          </p:nvPr>
        </p:nvGraphicFramePr>
        <p:xfrm>
          <a:off x="1137807" y="5638006"/>
          <a:ext cx="41275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96404447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177646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6315883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1409333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072543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cell_label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Prim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Prim_%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Rec_%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5548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Immune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32131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8791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29.726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14.196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0164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Neoplastic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21444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15306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19.839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24.717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561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Stroma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6931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6537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6.412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10.556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06294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Undefined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47585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31291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44.023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50.53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74685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57E88D-E4C1-7A9F-8AC7-962380C7B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01246"/>
              </p:ext>
            </p:extLst>
          </p:nvPr>
        </p:nvGraphicFramePr>
        <p:xfrm>
          <a:off x="6216998" y="5638006"/>
          <a:ext cx="41275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415775628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17137094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3945194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6176583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6692129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cell_label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Prim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Prim_%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Rec_%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7994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Immune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32131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8791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53.104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28.697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37848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Neoplastic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21444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15306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35.441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49.964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6143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Stroma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6931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6537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11.455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21.339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57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56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Title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Unsupervised Clustering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2B8736-07C3-8F12-D7C6-6EB0EFDDB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4" t="3249" b="2745"/>
          <a:stretch/>
        </p:blipFill>
        <p:spPr>
          <a:xfrm>
            <a:off x="170033" y="1051122"/>
            <a:ext cx="6941788" cy="5172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B2831-B915-DAD3-EEA8-54D04C511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09" y="1511655"/>
            <a:ext cx="5197035" cy="40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4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Unsupervised Clustering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364562-10C2-5188-D651-6F3908577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"/>
          <a:stretch/>
        </p:blipFill>
        <p:spPr>
          <a:xfrm>
            <a:off x="109704" y="1207709"/>
            <a:ext cx="6639346" cy="5008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889E5-F4DD-023D-EA48-FFBAC19D0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"/>
          <a:stretch/>
        </p:blipFill>
        <p:spPr>
          <a:xfrm>
            <a:off x="6746268" y="1551008"/>
            <a:ext cx="5445732" cy="42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21FCB-C8E9-3EB6-5D1E-F71A009EC649}"/>
              </a:ext>
            </a:extLst>
          </p:cNvPr>
          <p:cNvSpPr/>
          <p:nvPr/>
        </p:nvSpPr>
        <p:spPr>
          <a:xfrm>
            <a:off x="3503659" y="5486245"/>
            <a:ext cx="510132" cy="60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906C5-57C8-B8BE-256D-7DAB281A055A}"/>
              </a:ext>
            </a:extLst>
          </p:cNvPr>
          <p:cNvSpPr txBox="1"/>
          <p:nvPr/>
        </p:nvSpPr>
        <p:spPr>
          <a:xfrm>
            <a:off x="590307" y="2037052"/>
            <a:ext cx="2604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NK Cells (NKP46+)</a:t>
            </a:r>
          </a:p>
          <a:p>
            <a:r>
              <a:rPr lang="en-US" sz="1800" dirty="0"/>
              <a:t>T Cells (CD8+ OR CD3+)</a:t>
            </a:r>
          </a:p>
          <a:p>
            <a:r>
              <a:rPr lang="en-US" sz="1800" dirty="0"/>
              <a:t>Monocytes (CD31+)</a:t>
            </a:r>
            <a:endParaRPr lang="en-US" dirty="0"/>
          </a:p>
          <a:p>
            <a:r>
              <a:rPr lang="en-US" sz="1800" dirty="0"/>
              <a:t>Macrophages (IBA1+)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0C3BB-6846-2BD2-359F-E606A5453094}"/>
              </a:ext>
            </a:extLst>
          </p:cNvPr>
          <p:cNvSpPr txBox="1"/>
          <p:nvPr/>
        </p:nvSpPr>
        <p:spPr>
          <a:xfrm>
            <a:off x="590307" y="1067639"/>
            <a:ext cx="2095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Immune (CD45+)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F5CBD9-4BE9-918D-1E6F-0059602305C8}"/>
              </a:ext>
            </a:extLst>
          </p:cNvPr>
          <p:cNvCxnSpPr>
            <a:cxnSpLocks/>
          </p:cNvCxnSpPr>
          <p:nvPr/>
        </p:nvCxnSpPr>
        <p:spPr>
          <a:xfrm>
            <a:off x="1520586" y="1467749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F7FDCB-358D-FA2E-5F68-AD56E3E8AA70}"/>
              </a:ext>
            </a:extLst>
          </p:cNvPr>
          <p:cNvSpPr txBox="1"/>
          <p:nvPr/>
        </p:nvSpPr>
        <p:spPr>
          <a:xfrm>
            <a:off x="244889" y="3805164"/>
            <a:ext cx="325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Microglia (TMEM119+, P2Y12R+)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AB9B98-426D-31BA-630C-FE25E29E22A6}"/>
              </a:ext>
            </a:extLst>
          </p:cNvPr>
          <p:cNvCxnSpPr>
            <a:cxnSpLocks/>
          </p:cNvCxnSpPr>
          <p:nvPr/>
        </p:nvCxnSpPr>
        <p:spPr>
          <a:xfrm>
            <a:off x="1520586" y="3237381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422E09-5441-CB7A-097A-FA63C71CD09A}"/>
              </a:ext>
            </a:extLst>
          </p:cNvPr>
          <p:cNvSpPr txBox="1"/>
          <p:nvPr/>
        </p:nvSpPr>
        <p:spPr>
          <a:xfrm>
            <a:off x="4364214" y="1067639"/>
            <a:ext cx="252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Malignant (CD45 -)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636F76-B4EF-B834-B03B-8F6B7CB25D52}"/>
              </a:ext>
            </a:extLst>
          </p:cNvPr>
          <p:cNvCxnSpPr>
            <a:cxnSpLocks/>
          </p:cNvCxnSpPr>
          <p:nvPr/>
        </p:nvCxnSpPr>
        <p:spPr>
          <a:xfrm>
            <a:off x="5536326" y="1467749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E689D0-A209-8694-622D-783D633ED86C}"/>
              </a:ext>
            </a:extLst>
          </p:cNvPr>
          <p:cNvSpPr txBox="1"/>
          <p:nvPr/>
        </p:nvSpPr>
        <p:spPr>
          <a:xfrm>
            <a:off x="4106121" y="2037052"/>
            <a:ext cx="3979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MES (SOD2+, CHI3L1+, ANXA2+, ANXA1)</a:t>
            </a:r>
          </a:p>
          <a:p>
            <a:r>
              <a:rPr lang="en-US" dirty="0"/>
              <a:t>NPC (DLL3+, BCAN+)</a:t>
            </a:r>
          </a:p>
          <a:p>
            <a:r>
              <a:rPr lang="en-US" dirty="0"/>
              <a:t>AC (SLC1A3_EAAT1+, HOPX+)</a:t>
            </a:r>
          </a:p>
          <a:p>
            <a:r>
              <a:rPr lang="en-US" dirty="0"/>
              <a:t>OPC (OLIG1+, SCD5+)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40D74-92E9-99C6-023B-E5202A080690}"/>
              </a:ext>
            </a:extLst>
          </p:cNvPr>
          <p:cNvCxnSpPr>
            <a:cxnSpLocks/>
          </p:cNvCxnSpPr>
          <p:nvPr/>
        </p:nvCxnSpPr>
        <p:spPr>
          <a:xfrm>
            <a:off x="5536326" y="3285027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5EA2CD-F1FB-6144-155A-C57942173478}"/>
              </a:ext>
            </a:extLst>
          </p:cNvPr>
          <p:cNvSpPr txBox="1"/>
          <p:nvPr/>
        </p:nvSpPr>
        <p:spPr>
          <a:xfrm>
            <a:off x="4676301" y="3805164"/>
            <a:ext cx="172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Undefined Cells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CBAB08-D3CC-B79A-8B95-BD20D097167D}"/>
              </a:ext>
            </a:extLst>
          </p:cNvPr>
          <p:cNvSpPr txBox="1"/>
          <p:nvPr/>
        </p:nvSpPr>
        <p:spPr>
          <a:xfrm>
            <a:off x="4106121" y="4790086"/>
            <a:ext cx="3979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Neuron (CD56+, NEUN_FOX3+)</a:t>
            </a:r>
          </a:p>
          <a:p>
            <a:r>
              <a:rPr lang="en-US" dirty="0"/>
              <a:t>Astrocyte (GFAP+)</a:t>
            </a:r>
          </a:p>
          <a:p>
            <a:r>
              <a:rPr lang="en-US" dirty="0"/>
              <a:t>Oligodendrocyte (MOG+)</a:t>
            </a:r>
          </a:p>
          <a:p>
            <a:r>
              <a:rPr lang="en-US" dirty="0"/>
              <a:t>Endothelial/Vasculature (SMA+, CD31+)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3FA8F0-4685-7C01-A711-73CE1BE90122}"/>
              </a:ext>
            </a:extLst>
          </p:cNvPr>
          <p:cNvCxnSpPr>
            <a:cxnSpLocks/>
          </p:cNvCxnSpPr>
          <p:nvPr/>
        </p:nvCxnSpPr>
        <p:spPr>
          <a:xfrm>
            <a:off x="5536325" y="4260387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CFB132-036F-8CE7-557A-17587DBCB3FB}"/>
              </a:ext>
            </a:extLst>
          </p:cNvPr>
          <p:cNvSpPr txBox="1"/>
          <p:nvPr/>
        </p:nvSpPr>
        <p:spPr>
          <a:xfrm>
            <a:off x="9342709" y="1067639"/>
            <a:ext cx="1119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All Cells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002932-4358-06CD-BDEE-10CEA6183EEB}"/>
              </a:ext>
            </a:extLst>
          </p:cNvPr>
          <p:cNvCxnSpPr>
            <a:cxnSpLocks/>
          </p:cNvCxnSpPr>
          <p:nvPr/>
        </p:nvCxnSpPr>
        <p:spPr>
          <a:xfrm>
            <a:off x="9785713" y="1467749"/>
            <a:ext cx="0" cy="448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4C077C-83FD-2842-F395-A2B85A5E98DB}"/>
              </a:ext>
            </a:extLst>
          </p:cNvPr>
          <p:cNvSpPr txBox="1"/>
          <p:nvPr/>
        </p:nvSpPr>
        <p:spPr>
          <a:xfrm>
            <a:off x="8423480" y="2037052"/>
            <a:ext cx="32587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JARID2 Activating	(JARID2_C+)</a:t>
            </a:r>
          </a:p>
          <a:p>
            <a:r>
              <a:rPr lang="en-US" dirty="0"/>
              <a:t>JARID2 Repressive (JARID2_N+)</a:t>
            </a:r>
          </a:p>
          <a:p>
            <a:r>
              <a:rPr lang="en-US" dirty="0"/>
              <a:t>Repressive (EZH2+)</a:t>
            </a:r>
          </a:p>
          <a:p>
            <a:r>
              <a:rPr lang="en-US" dirty="0"/>
              <a:t>Proliferative  (SOX2+, KI67+)</a:t>
            </a:r>
          </a:p>
          <a:p>
            <a:r>
              <a:rPr lang="en-US" dirty="0"/>
              <a:t>Quiescence (TNC+, </a:t>
            </a:r>
            <a:r>
              <a:rPr lang="en-US" dirty="0" err="1"/>
              <a:t>TGFBeta</a:t>
            </a:r>
            <a:r>
              <a:rPr lang="en-US" dirty="0"/>
              <a:t>+)</a:t>
            </a:r>
          </a:p>
          <a:p>
            <a:r>
              <a:rPr lang="en-US" dirty="0"/>
              <a:t>Hypoxia	(HIF1A+)</a:t>
            </a:r>
          </a:p>
          <a:p>
            <a:r>
              <a:rPr lang="en-US" dirty="0"/>
              <a:t>EMT (SNAI1+)</a:t>
            </a:r>
          </a:p>
        </p:txBody>
      </p:sp>
    </p:spTree>
    <p:extLst>
      <p:ext uri="{BB962C8B-B14F-4D97-AF65-F5344CB8AC3E}">
        <p14:creationId xmlns:p14="http://schemas.microsoft.com/office/powerpoint/2010/main" val="183454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F8AD4A-4979-2AFC-10AE-586574C01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r="14335" b="3441"/>
          <a:stretch/>
        </p:blipFill>
        <p:spPr>
          <a:xfrm>
            <a:off x="5872765" y="1520457"/>
            <a:ext cx="6149202" cy="5172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5BBB2-3DD8-4E43-22F7-BEDD34A6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4" t="3249" r="14375" b="2745"/>
          <a:stretch/>
        </p:blipFill>
        <p:spPr>
          <a:xfrm>
            <a:off x="170033" y="1520456"/>
            <a:ext cx="5925967" cy="51728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01B194-A1BF-E589-4AFF-B3A6AB36BA89}"/>
              </a:ext>
            </a:extLst>
          </p:cNvPr>
          <p:cNvGrpSpPr/>
          <p:nvPr/>
        </p:nvGrpSpPr>
        <p:grpSpPr>
          <a:xfrm>
            <a:off x="2454769" y="926180"/>
            <a:ext cx="7282462" cy="451868"/>
            <a:chOff x="2611179" y="854418"/>
            <a:chExt cx="6140828" cy="3810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59CBB1-72B8-22BF-7C01-1CF977580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037" t="37830" r="1527" b="57171"/>
            <a:stretch/>
          </p:blipFill>
          <p:spPr>
            <a:xfrm>
              <a:off x="2611179" y="854418"/>
              <a:ext cx="1280374" cy="3810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F61E09-D8C3-FBF2-5EE2-A088FEC0D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037" t="41901" r="1527" b="54295"/>
            <a:stretch/>
          </p:blipFill>
          <p:spPr>
            <a:xfrm>
              <a:off x="3709280" y="904597"/>
              <a:ext cx="1280374" cy="2899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9F7AB5-31B8-BDC8-77C4-F67412C5C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037" t="45705" r="1527" b="50923"/>
            <a:stretch/>
          </p:blipFill>
          <p:spPr>
            <a:xfrm>
              <a:off x="4914920" y="937491"/>
              <a:ext cx="1280374" cy="2570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23F3-0DD9-3E88-AC91-8E2EFC5CB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037" t="48977" r="1527" b="47220"/>
            <a:stretch/>
          </p:blipFill>
          <p:spPr>
            <a:xfrm>
              <a:off x="6096000" y="896682"/>
              <a:ext cx="1280374" cy="2899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2336D8-6CDC-3B91-FD5E-9C62031C5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037" t="53297" r="1527" b="43692"/>
            <a:stretch/>
          </p:blipFill>
          <p:spPr>
            <a:xfrm>
              <a:off x="7471633" y="957048"/>
              <a:ext cx="1280374" cy="22955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37FA79-F47D-9390-AB01-8C242775B60E}"/>
              </a:ext>
            </a:extLst>
          </p:cNvPr>
          <p:cNvSpPr txBox="1"/>
          <p:nvPr/>
        </p:nvSpPr>
        <p:spPr>
          <a:xfrm>
            <a:off x="2805163" y="1666086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DA87D-8783-3A91-5D59-E200D1051699}"/>
              </a:ext>
            </a:extLst>
          </p:cNvPr>
          <p:cNvSpPr txBox="1"/>
          <p:nvPr/>
        </p:nvSpPr>
        <p:spPr>
          <a:xfrm>
            <a:off x="8853740" y="1665881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24871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78F89C3-6946-F01B-6C4A-FCF6EDDD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511207"/>
            <a:ext cx="5925966" cy="51634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CF071-205A-8C7F-5755-66B3593CD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9" r="9441" b="2945"/>
          <a:stretch/>
        </p:blipFill>
        <p:spPr>
          <a:xfrm>
            <a:off x="170033" y="1529842"/>
            <a:ext cx="5877619" cy="5163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7FA79-F47D-9390-AB01-8C242775B60E}"/>
              </a:ext>
            </a:extLst>
          </p:cNvPr>
          <p:cNvSpPr txBox="1"/>
          <p:nvPr/>
        </p:nvSpPr>
        <p:spPr>
          <a:xfrm>
            <a:off x="2805163" y="1666086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DA87D-8783-3A91-5D59-E200D1051699}"/>
              </a:ext>
            </a:extLst>
          </p:cNvPr>
          <p:cNvSpPr txBox="1"/>
          <p:nvPr/>
        </p:nvSpPr>
        <p:spPr>
          <a:xfrm>
            <a:off x="8853740" y="1665881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Revised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BFBDD1-B9F5-8071-ED37-49231FBBB08B}"/>
              </a:ext>
            </a:extLst>
          </p:cNvPr>
          <p:cNvGrpSpPr/>
          <p:nvPr/>
        </p:nvGrpSpPr>
        <p:grpSpPr>
          <a:xfrm>
            <a:off x="3740379" y="919298"/>
            <a:ext cx="4264772" cy="475017"/>
            <a:chOff x="2805163" y="920016"/>
            <a:chExt cx="4264772" cy="4750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2BC3CF-E49E-11CB-F93B-B1098C072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774" t="40247" r="-571" b="55023"/>
            <a:stretch/>
          </p:blipFill>
          <p:spPr>
            <a:xfrm>
              <a:off x="2805163" y="920016"/>
              <a:ext cx="1066193" cy="4518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F3E626-700D-C799-B16D-6275C9B2E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774" t="43865" r="-571" b="51946"/>
            <a:stretch/>
          </p:blipFill>
          <p:spPr>
            <a:xfrm>
              <a:off x="3871356" y="920893"/>
              <a:ext cx="1066193" cy="4001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759B86-0909-5EEE-476D-BEBDDA9A3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774" t="48054" r="-571" b="47758"/>
            <a:stretch/>
          </p:blipFill>
          <p:spPr>
            <a:xfrm>
              <a:off x="4937549" y="994923"/>
              <a:ext cx="1066193" cy="4001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9221DC-6724-7663-0111-9A6099501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774" t="52243" r="-571" b="45019"/>
            <a:stretch/>
          </p:blipFill>
          <p:spPr>
            <a:xfrm>
              <a:off x="6003742" y="1052256"/>
              <a:ext cx="1066193" cy="261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85BA48-6A30-A34F-F99B-96279B386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94"/>
          <a:stretch/>
        </p:blipFill>
        <p:spPr>
          <a:xfrm>
            <a:off x="2256098" y="944826"/>
            <a:ext cx="6505937" cy="5824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016C48-8087-3CC0-4E44-4D2E92066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6" t="39584" r="597" b="44916"/>
          <a:stretch/>
        </p:blipFill>
        <p:spPr>
          <a:xfrm>
            <a:off x="9114098" y="2997842"/>
            <a:ext cx="1708231" cy="12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4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Counts/Coverage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F21FCB-C8E9-3EB6-5D1E-F71A009EC649}"/>
              </a:ext>
            </a:extLst>
          </p:cNvPr>
          <p:cNvSpPr/>
          <p:nvPr/>
        </p:nvSpPr>
        <p:spPr>
          <a:xfrm>
            <a:off x="3503659" y="5486245"/>
            <a:ext cx="510132" cy="607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195B4-D45F-C497-525A-6613EFA3590D}"/>
              </a:ext>
            </a:extLst>
          </p:cNvPr>
          <p:cNvSpPr txBox="1"/>
          <p:nvPr/>
        </p:nvSpPr>
        <p:spPr>
          <a:xfrm>
            <a:off x="1949315" y="1576638"/>
            <a:ext cx="272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Clustering &amp; MEM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2DD1D-72BC-9C57-5E7E-28CB4BF5BDCF}"/>
              </a:ext>
            </a:extLst>
          </p:cNvPr>
          <p:cNvSpPr txBox="1"/>
          <p:nvPr/>
        </p:nvSpPr>
        <p:spPr>
          <a:xfrm>
            <a:off x="7141028" y="1156967"/>
            <a:ext cx="253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Gating Expression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056865-567D-194C-BD21-6B3A4FF3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73" y="2222345"/>
            <a:ext cx="3479800" cy="3263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2095BB-8B00-E6DF-50A2-520AF6084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011" y="1797050"/>
            <a:ext cx="3708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783771"/>
          </a:xfrm>
          <a:prstGeom prst="rect">
            <a:avLst/>
          </a:prstGeom>
          <a:solidFill>
            <a:schemeClr val="tx1"/>
          </a:solidFill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3DAAE7"/>
                </a:solidFill>
              </a:rPr>
              <a:t>Labelling Scheme - Marker Expression Gating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114" y="-10280"/>
            <a:ext cx="844886" cy="804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37FA79-F47D-9390-AB01-8C242775B60E}"/>
              </a:ext>
            </a:extLst>
          </p:cNvPr>
          <p:cNvSpPr txBox="1"/>
          <p:nvPr/>
        </p:nvSpPr>
        <p:spPr>
          <a:xfrm>
            <a:off x="2735715" y="893706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DA87D-8783-3A91-5D59-E200D1051699}"/>
              </a:ext>
            </a:extLst>
          </p:cNvPr>
          <p:cNvSpPr txBox="1"/>
          <p:nvPr/>
        </p:nvSpPr>
        <p:spPr>
          <a:xfrm>
            <a:off x="8390092" y="904053"/>
            <a:ext cx="106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Revised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C7DBD5-02AC-238E-EC1F-DDFF5E6522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6" r="11526"/>
          <a:stretch/>
        </p:blipFill>
        <p:spPr>
          <a:xfrm>
            <a:off x="217042" y="1403750"/>
            <a:ext cx="5396984" cy="4757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CCD05E-9E0A-EFB0-0BA4-A7602AE8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922" y="1424444"/>
            <a:ext cx="5529556" cy="4757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C87107-1135-1282-81A6-2552039DC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76" t="23733" r="716" b="22623"/>
          <a:stretch/>
        </p:blipFill>
        <p:spPr>
          <a:xfrm>
            <a:off x="11419374" y="2509132"/>
            <a:ext cx="555584" cy="25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4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56218</TotalTime>
  <Words>364</Words>
  <Application>Microsoft Macintosh PowerPoint</Application>
  <PresentationFormat>Widescreen</PresentationFormat>
  <Paragraphs>131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Office Theme</vt:lpstr>
      <vt:lpstr>Hyperion Update 27/03/2023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Hyperion Update 22/04/2023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Stead</dc:creator>
  <cp:lastModifiedBy>Shoaib Ali Ajaib</cp:lastModifiedBy>
  <cp:revision>206</cp:revision>
  <dcterms:created xsi:type="dcterms:W3CDTF">2019-12-23T09:29:17Z</dcterms:created>
  <dcterms:modified xsi:type="dcterms:W3CDTF">2023-05-21T10:29:45Z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1703053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S8.2.3</vt:lpwstr>
  </property>
</Properties>
</file>